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5.xml" ContentType="application/vnd.openxmlformats-officedocument.theme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  <p:sldMasterId id="2147483674" r:id="rId2"/>
    <p:sldMasterId id="2147483686" r:id="rId3"/>
    <p:sldMasterId id="2147483700" r:id="rId4"/>
    <p:sldMasterId id="2147483712" r:id="rId5"/>
    <p:sldMasterId id="2147483726" r:id="rId6"/>
  </p:sldMasterIdLst>
  <p:notesMasterIdLst>
    <p:notesMasterId r:id="rId18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1288"/>
  </p:normalViewPr>
  <p:slideViewPr>
    <p:cSldViewPr snapToGrid="0" snapToObjects="1">
      <p:cViewPr varScale="1">
        <p:scale>
          <a:sx n="103" d="100"/>
          <a:sy n="103" d="100"/>
        </p:scale>
        <p:origin x="80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7" d="100"/>
          <a:sy n="87" d="100"/>
        </p:scale>
        <p:origin x="3904" y="2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theme" Target="theme/theme1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10" Type="http://schemas.openxmlformats.org/officeDocument/2006/relationships/slide" Target="slides/slide4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065847-98E3-4E4C-ADEF-F5533540C368}" type="datetimeFigureOut">
              <a:rPr lang="en-US" smtClean="0"/>
              <a:t>4/26/18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5DEC9C-11F3-BB4C-A1AF-4058895516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5502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Other data that could be predictive: Key phrases: “Newly updated”, “Updated kitchen”, “Remodeled kitchen”, Has a pool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5DEC9C-11F3-BB4C-A1AF-40588955161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3658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is some skew to this data.  Future analysis should involve doing a log transform on this data.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5DEC9C-11F3-BB4C-A1AF-40588955161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9847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geolocation data is important since house prices will be affected based on their proximity to busy roads/highways, parks, and distance to downtown.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5DEC9C-11F3-BB4C-A1AF-40588955161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0246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14400" y="6377522"/>
            <a:ext cx="2844800" cy="365125"/>
          </a:xfrm>
        </p:spPr>
        <p:txBody>
          <a:bodyPr/>
          <a:lstStyle/>
          <a:p>
            <a:fld id="{C42E48B1-2282-5347-8DB6-E9E8EBB72666}" type="datetime1">
              <a:rPr lang="en-US" smtClean="0"/>
              <a:t>4/26/18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55200" y="6362704"/>
            <a:ext cx="1422400" cy="365125"/>
          </a:xfrm>
        </p:spPr>
        <p:txBody>
          <a:bodyPr/>
          <a:lstStyle>
            <a:lvl1pPr algn="r">
              <a:defRPr/>
            </a:lvl1pPr>
          </a:lstStyle>
          <a:p>
            <a:fld id="{40B38669-40ED-E644-BBDE-FF3FFF7EE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9448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F8C78-B35E-7C49-8EE1-BA74BB44856C}" type="datetime1">
              <a:rPr lang="en-US" smtClean="0"/>
              <a:t>4/26/18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B38669-40ED-E644-BBDE-FF3FFF7EE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9644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02745-D7EE-5C4A-9602-6EC892CF1673}" type="datetime1">
              <a:rPr lang="en-US" smtClean="0"/>
              <a:t>4/26/18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B38669-40ED-E644-BBDE-FF3FFF7EE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4460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B6D04-29B9-2C49-B8C2-054EB544F0A7}" type="datetime1">
              <a:rPr lang="en-US" smtClean="0"/>
              <a:t>4/26/18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B38669-40ED-E644-BBDE-FF3FFF7EE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06234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960F6-FBC3-D54A-8238-1AA4AC3F6B8D}" type="datetime1">
              <a:rPr lang="en-US" smtClean="0"/>
              <a:t>4/26/18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B38669-40ED-E644-BBDE-FF3FFF7EE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6210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8840D4-F96D-BD4E-94EC-912836C3B2CB}" type="datetime1">
              <a:rPr lang="en-US" smtClean="0"/>
              <a:t>4/26/18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6E8CE-B7CE-43D4-84E6-9C93D37421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84151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190FB-ABDF-DB47-A86D-BF797A1A11F2}" type="datetime1">
              <a:rPr lang="en-US" smtClean="0"/>
              <a:t>4/26/18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6E8CE-B7CE-43D4-84E6-9C93D37421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7574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5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3BBAC2-71FE-AC40-97AB-4846A006A3B1}" type="datetime1">
              <a:rPr lang="en-US" smtClean="0"/>
              <a:t>4/26/18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6E8CE-B7CE-43D4-84E6-9C93D37421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97801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D52F9-EF0F-0B46-B917-5689FF8CB72A}" type="datetime1">
              <a:rPr lang="en-US" smtClean="0"/>
              <a:t>4/26/18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6E8CE-B7CE-43D4-84E6-9C93D37421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90152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5F1D0B-C047-8240-A1D1-BD85EB2FC475}" type="datetime1">
              <a:rPr lang="en-US" smtClean="0"/>
              <a:t>4/26/18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6E8CE-B7CE-43D4-84E6-9C93D37421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84141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B3F651-7F38-794F-B607-FC9823C74E39}" type="datetime1">
              <a:rPr lang="en-US" smtClean="0"/>
              <a:t>4/26/18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6E8CE-B7CE-43D4-84E6-9C93D37421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6342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9291B-8419-184D-BCD3-B58186FE395D}" type="datetime1">
              <a:rPr lang="en-US" smtClean="0"/>
              <a:t>4/26/18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B38669-40ED-E644-BBDE-FF3FFF7EE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35464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4B898-F805-6647-9FE8-EE55D0B811E6}" type="datetime1">
              <a:rPr lang="en-US" smtClean="0"/>
              <a:t>4/26/18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6E8CE-B7CE-43D4-84E6-9C93D37421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57406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3050"/>
            <a:ext cx="4011084" cy="1162050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3"/>
            <a:ext cx="4011084" cy="4691063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68804-15AE-F14C-BF21-12AB10024C69}" type="datetime1">
              <a:rPr lang="en-US" smtClean="0"/>
              <a:t>4/26/18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6E8CE-B7CE-43D4-84E6-9C93D37421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76222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12326-C4F0-9E4D-9777-D13EFECE075B}" type="datetime1">
              <a:rPr lang="en-US" smtClean="0"/>
              <a:t>4/26/18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6E8CE-B7CE-43D4-84E6-9C93D37421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56117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1FFAD-5589-2F48-B98C-C78A4A3B9C87}" type="datetime1">
              <a:rPr lang="en-US" smtClean="0"/>
              <a:t>4/26/18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6E8CE-B7CE-43D4-84E6-9C93D37421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63425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0C21F-01A6-E44D-B597-5EFA6A84EE92}" type="datetime1">
              <a:rPr lang="en-US" smtClean="0"/>
              <a:t>4/26/18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6E8CE-B7CE-43D4-84E6-9C93D37421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93874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14400" y="6377522"/>
            <a:ext cx="2844800" cy="365125"/>
          </a:xfrm>
        </p:spPr>
        <p:txBody>
          <a:bodyPr/>
          <a:lstStyle/>
          <a:p>
            <a:fld id="{984B2F4F-ECF6-F047-8ECF-B2F5E0308859}" type="datetime1">
              <a:rPr lang="en-US" smtClean="0"/>
              <a:t>4/26/18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55200" y="6362704"/>
            <a:ext cx="1422400" cy="365125"/>
          </a:xfrm>
        </p:spPr>
        <p:txBody>
          <a:bodyPr/>
          <a:lstStyle>
            <a:lvl1pPr algn="r">
              <a:defRPr/>
            </a:lvl1pPr>
          </a:lstStyle>
          <a:p>
            <a:fld id="{40B38669-40ED-E644-BBDE-FF3FFF7EE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89697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C80AD-F5F8-0943-9615-1A7E81324546}" type="datetime1">
              <a:rPr lang="en-US" smtClean="0"/>
              <a:t>4/26/18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B38669-40ED-E644-BBDE-FF3FFF7EE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45010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7C202-E484-4F4C-BA53-E82C1B981425}" type="datetime1">
              <a:rPr lang="en-US" smtClean="0"/>
              <a:t>4/26/18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B38669-40ED-E644-BBDE-FF3FFF7EE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65510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5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6699FD-0655-A34F-9DC8-BFCB49F60D1A}" type="datetime1">
              <a:rPr lang="en-US" smtClean="0"/>
              <a:t>4/26/18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B38669-40ED-E644-BBDE-FF3FFF7EE82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181600" y="12700"/>
            <a:ext cx="1930400" cy="228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spcBef>
                <a:spcPct val="50000"/>
              </a:spcBef>
              <a:defRPr/>
            </a:pPr>
            <a:endParaRPr lang="en-US" sz="1800"/>
          </a:p>
        </p:txBody>
      </p:sp>
      <p:sp>
        <p:nvSpPr>
          <p:cNvPr id="8" name="Rectangle 7"/>
          <p:cNvSpPr/>
          <p:nvPr/>
        </p:nvSpPr>
        <p:spPr>
          <a:xfrm>
            <a:off x="33867" y="6616700"/>
            <a:ext cx="7213600" cy="228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spcBef>
                <a:spcPct val="50000"/>
              </a:spcBef>
              <a:defRPr/>
            </a:pPr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778831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D6D94E-8B4E-8748-9802-C27BDC1D9210}" type="datetime1">
              <a:rPr lang="en-US" smtClean="0"/>
              <a:t>4/26/18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B38669-40ED-E644-BBDE-FF3FFF7EE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97268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A2738C-9580-F74A-9640-1114D4F67EEC}" type="datetime1">
              <a:rPr lang="en-US" smtClean="0"/>
              <a:t>4/26/18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B38669-40ED-E644-BBDE-FF3FFF7EE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84567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38B53-5725-C14E-9317-56C027FC9FB6}" type="datetime1">
              <a:rPr lang="en-US" smtClean="0"/>
              <a:t>4/26/18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B38669-40ED-E644-BBDE-FF3FFF7EE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00651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F8072B-30E9-1149-8F59-9F77ACA2D18B}" type="datetime1">
              <a:rPr lang="en-US" smtClean="0"/>
              <a:t>4/26/18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B38669-40ED-E644-BBDE-FF3FFF7EE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65963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01F169-D116-614D-AF28-AF0F29F5A0B5}" type="datetime1">
              <a:rPr lang="en-US" smtClean="0"/>
              <a:t>4/26/18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B38669-40ED-E644-BBDE-FF3FFF7EE823}" type="slidenum">
              <a:rPr lang="en-US" smtClean="0"/>
              <a:t>‹#›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6565900"/>
            <a:ext cx="7112000" cy="2746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spcBef>
                <a:spcPct val="50000"/>
              </a:spcBef>
              <a:defRPr/>
            </a:pPr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1837843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3050"/>
            <a:ext cx="4011084" cy="1162050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3"/>
            <a:ext cx="4011084" cy="4691063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AABED-7EE0-D741-AF79-BDC552DB57EE}" type="datetime1">
              <a:rPr lang="en-US" smtClean="0"/>
              <a:t>4/26/18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B38669-40ED-E644-BBDE-FF3FFF7EE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59807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8F122-B467-C047-A3AC-A9D02944253F}" type="datetime1">
              <a:rPr lang="en-US" smtClean="0"/>
              <a:t>4/26/18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B38669-40ED-E644-BBDE-FF3FFF7EE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66786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EEB66-A0E5-164A-8AF1-259FB0CCFA61}" type="datetime1">
              <a:rPr lang="en-US" smtClean="0"/>
              <a:t>4/26/18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B38669-40ED-E644-BBDE-FF3FFF7EE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75129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69A7A-DAEB-FF41-A5EA-82C1642FB5B2}" type="datetime1">
              <a:rPr lang="en-US" smtClean="0"/>
              <a:t>4/26/18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B38669-40ED-E644-BBDE-FF3FFF7EE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27445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E76663-59C0-BF43-BB03-BED505263992}" type="datetime1">
              <a:rPr lang="en-US" smtClean="0"/>
              <a:t>4/26/18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B38669-40ED-E644-BBDE-FF3FFF7EE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98945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D0BFD-A332-E143-A5A8-CE31917EAB8F}" type="datetime1">
              <a:rPr lang="en-US" smtClean="0"/>
              <a:t>4/26/18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6E8CE-B7CE-43D4-84E6-9C93D37421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65624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50C0E-8EAD-DE40-ACFE-8713F56D1F10}" type="datetime1">
              <a:rPr lang="en-US" smtClean="0"/>
              <a:t>4/26/18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6E8CE-B7CE-43D4-84E6-9C93D37421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0155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5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21110-8674-0E43-A449-E594C26A32D6}" type="datetime1">
              <a:rPr lang="en-US" smtClean="0"/>
              <a:t>4/26/18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B38669-40ED-E644-BBDE-FF3FFF7EE82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181600" y="12700"/>
            <a:ext cx="1930400" cy="228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spcBef>
                <a:spcPct val="50000"/>
              </a:spcBef>
              <a:defRPr/>
            </a:pPr>
            <a:endParaRPr lang="en-US" sz="1800"/>
          </a:p>
        </p:txBody>
      </p:sp>
      <p:sp>
        <p:nvSpPr>
          <p:cNvPr id="8" name="Rectangle 7"/>
          <p:cNvSpPr/>
          <p:nvPr/>
        </p:nvSpPr>
        <p:spPr>
          <a:xfrm>
            <a:off x="33867" y="6616700"/>
            <a:ext cx="7213600" cy="228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spcBef>
                <a:spcPct val="50000"/>
              </a:spcBef>
              <a:defRPr/>
            </a:pPr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69616202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5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FD05C-07B2-1449-BF88-681875326DF9}" type="datetime1">
              <a:rPr lang="en-US" smtClean="0"/>
              <a:t>4/26/18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6E8CE-B7CE-43D4-84E6-9C93D37421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03032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8B33D-CB7F-5348-9E3B-03B80AC5FD96}" type="datetime1">
              <a:rPr lang="en-US" smtClean="0"/>
              <a:t>4/26/18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6E8CE-B7CE-43D4-84E6-9C93D37421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73386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498A0-D59F-EC4B-82B0-28958F702A40}" type="datetime1">
              <a:rPr lang="en-US" smtClean="0"/>
              <a:t>4/26/18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6E8CE-B7CE-43D4-84E6-9C93D37421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39635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2C0BB-32F1-BA4E-AB56-62AD0AC36737}" type="datetime1">
              <a:rPr lang="en-US" smtClean="0"/>
              <a:t>4/26/18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6E8CE-B7CE-43D4-84E6-9C93D37421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96819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92344-8A15-DF4F-BA1A-6F69C02B5934}" type="datetime1">
              <a:rPr lang="en-US" smtClean="0"/>
              <a:t>4/26/18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6E8CE-B7CE-43D4-84E6-9C93D37421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83579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3050"/>
            <a:ext cx="4011084" cy="1162050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3"/>
            <a:ext cx="4011084" cy="4691063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75FC0-D1BB-5E49-8563-F98AE46D4256}" type="datetime1">
              <a:rPr lang="en-US" smtClean="0"/>
              <a:t>4/26/18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6E8CE-B7CE-43D4-84E6-9C93D37421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68151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989C0-DAB9-E349-8590-F6E403D28120}" type="datetime1">
              <a:rPr lang="en-US" smtClean="0"/>
              <a:t>4/26/18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6E8CE-B7CE-43D4-84E6-9C93D37421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50341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D5771-3909-CE41-AE59-DAF5D8FBD0C0}" type="datetime1">
              <a:rPr lang="en-US" smtClean="0"/>
              <a:t>4/26/18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6E8CE-B7CE-43D4-84E6-9C93D37421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94285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9C194-C58B-F248-B968-C3F9A049379D}" type="datetime1">
              <a:rPr lang="en-US" smtClean="0"/>
              <a:t>4/26/18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6E8CE-B7CE-43D4-84E6-9C93D37421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35001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14400" y="6377522"/>
            <a:ext cx="2844800" cy="365125"/>
          </a:xfrm>
        </p:spPr>
        <p:txBody>
          <a:bodyPr/>
          <a:lstStyle/>
          <a:p>
            <a:fld id="{74A3875E-C8E6-5148-B24C-26C57FD48E4A}" type="datetime1">
              <a:rPr lang="en-US" smtClean="0"/>
              <a:t>4/26/18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55200" y="6362704"/>
            <a:ext cx="1422400" cy="365125"/>
          </a:xfrm>
        </p:spPr>
        <p:txBody>
          <a:bodyPr/>
          <a:lstStyle>
            <a:lvl1pPr algn="r">
              <a:defRPr/>
            </a:lvl1pPr>
          </a:lstStyle>
          <a:p>
            <a:fld id="{40B38669-40ED-E644-BBDE-FF3FFF7EE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0744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5ED064-2D25-614D-8896-C4B9290DBF01}" type="datetime1">
              <a:rPr lang="en-US" smtClean="0"/>
              <a:t>4/26/18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B38669-40ED-E644-BBDE-FF3FFF7EE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994632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89308-963E-FE4C-80CD-F7DB32893DFB}" type="datetime1">
              <a:rPr lang="en-US" smtClean="0"/>
              <a:t>4/26/18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B38669-40ED-E644-BBDE-FF3FFF7EE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30076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D3CCF-586D-5247-9888-D31D1B1774A8}" type="datetime1">
              <a:rPr lang="en-US" smtClean="0"/>
              <a:t>4/26/18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B38669-40ED-E644-BBDE-FF3FFF7EE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96030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5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EB59A1-CB69-804C-801B-84D6D2D37812}" type="datetime1">
              <a:rPr lang="en-US" smtClean="0"/>
              <a:t>4/26/18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B38669-40ED-E644-BBDE-FF3FFF7EE82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181600" y="12700"/>
            <a:ext cx="1930400" cy="228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spcBef>
                <a:spcPct val="50000"/>
              </a:spcBef>
              <a:defRPr/>
            </a:pPr>
            <a:endParaRPr lang="en-US" sz="1800"/>
          </a:p>
        </p:txBody>
      </p:sp>
      <p:sp>
        <p:nvSpPr>
          <p:cNvPr id="8" name="Rectangle 7"/>
          <p:cNvSpPr/>
          <p:nvPr/>
        </p:nvSpPr>
        <p:spPr>
          <a:xfrm>
            <a:off x="33867" y="6616700"/>
            <a:ext cx="7213600" cy="228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spcBef>
                <a:spcPct val="50000"/>
              </a:spcBef>
              <a:defRPr/>
            </a:pPr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207789487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7BEF5-8C12-424D-BA52-689E8896F204}" type="datetime1">
              <a:rPr lang="en-US" smtClean="0"/>
              <a:t>4/26/18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B38669-40ED-E644-BBDE-FF3FFF7EE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06464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88033-E087-B440-8F41-4CCD807836F6}" type="datetime1">
              <a:rPr lang="en-US" smtClean="0"/>
              <a:t>4/26/18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B38669-40ED-E644-BBDE-FF3FFF7EE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81588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D1DB2-7D29-6440-B443-DBDDA6C3F162}" type="datetime1">
              <a:rPr lang="en-US" smtClean="0"/>
              <a:t>4/26/18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B38669-40ED-E644-BBDE-FF3FFF7EE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431341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D29F4-6A08-1E43-90B9-3CABB0A366BA}" type="datetime1">
              <a:rPr lang="en-US" smtClean="0"/>
              <a:t>4/26/18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B38669-40ED-E644-BBDE-FF3FFF7EE823}" type="slidenum">
              <a:rPr lang="en-US" smtClean="0"/>
              <a:t>‹#›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6565900"/>
            <a:ext cx="7112000" cy="2746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spcBef>
                <a:spcPct val="50000"/>
              </a:spcBef>
              <a:defRPr/>
            </a:pPr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03243466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3050"/>
            <a:ext cx="4011084" cy="1162050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3"/>
            <a:ext cx="4011084" cy="4691063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3681F-A29D-5040-AE1A-69625F81C30A}" type="datetime1">
              <a:rPr lang="en-US" smtClean="0"/>
              <a:t>4/26/18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B38669-40ED-E644-BBDE-FF3FFF7EE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69202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A7341-D877-2A41-B4B8-DE62526AFFAD}" type="datetime1">
              <a:rPr lang="en-US" smtClean="0"/>
              <a:t>4/26/18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B38669-40ED-E644-BBDE-FF3FFF7EE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633517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9DE9F-8C84-BD4E-A2D0-1652F5EE767B}" type="datetime1">
              <a:rPr lang="en-US" smtClean="0"/>
              <a:t>4/26/18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B38669-40ED-E644-BBDE-FF3FFF7EE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99592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626C9-15BF-CB4A-B2E0-B384B807F92C}" type="datetime1">
              <a:rPr lang="en-US" smtClean="0"/>
              <a:t>4/26/18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B38669-40ED-E644-BBDE-FF3FFF7EE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458745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75972-59C2-BF44-9EED-632D337B8327}" type="datetime1">
              <a:rPr lang="en-US" smtClean="0"/>
              <a:t>4/26/18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B38669-40ED-E644-BBDE-FF3FFF7EE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020517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BEF4E-4154-EB4D-8CDC-E2BC0DC3EE4C}" type="datetime1">
              <a:rPr lang="en-US" smtClean="0"/>
              <a:t>4/26/18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B38669-40ED-E644-BBDE-FF3FFF7EE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184055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52A8A-B66D-964C-9F0F-849EA9ADD45F}" type="datetime1">
              <a:rPr lang="en-US" smtClean="0"/>
              <a:t>4/26/18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6E8CE-B7CE-43D4-84E6-9C93D37421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60386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3F557-5CC1-C848-8253-158CB34AD477}" type="datetime1">
              <a:rPr lang="en-US" smtClean="0"/>
              <a:t>4/26/18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6E8CE-B7CE-43D4-84E6-9C93D37421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658623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5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DD85D-BA16-1249-8B4D-FBDA6DB1B670}" type="datetime1">
              <a:rPr lang="en-US" smtClean="0"/>
              <a:t>4/26/18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6E8CE-B7CE-43D4-84E6-9C93D37421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414647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02515-C44A-EF49-8D21-F2BE5E6E2559}" type="datetime1">
              <a:rPr lang="en-US" smtClean="0"/>
              <a:t>4/26/18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6E8CE-B7CE-43D4-84E6-9C93D37421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011121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DEB7-6A6D-5744-B810-E90C5CDD6B0F}" type="datetime1">
              <a:rPr lang="en-US" smtClean="0"/>
              <a:t>4/26/18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6E8CE-B7CE-43D4-84E6-9C93D37421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096945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114B4-8B97-4A44-AC21-7EA12A6EAD1F}" type="datetime1">
              <a:rPr lang="en-US" smtClean="0"/>
              <a:t>4/26/18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6E8CE-B7CE-43D4-84E6-9C93D37421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9769665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5BAC0-BD6D-5344-B243-F9EE735B5480}" type="datetime1">
              <a:rPr lang="en-US" smtClean="0"/>
              <a:t>4/26/18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6E8CE-B7CE-43D4-84E6-9C93D37421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914919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3050"/>
            <a:ext cx="4011084" cy="1162050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3"/>
            <a:ext cx="4011084" cy="4691063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1C2507-5309-7E4C-BC80-1EBB09905250}" type="datetime1">
              <a:rPr lang="en-US" smtClean="0"/>
              <a:t>4/26/18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6E8CE-B7CE-43D4-84E6-9C93D37421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7080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3F7C5-1327-9548-9049-1F5360648AD3}" type="datetime1">
              <a:rPr lang="en-US" smtClean="0"/>
              <a:t>4/26/18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B38669-40ED-E644-BBDE-FF3FFF7EE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7636592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097BE5-68EA-6E48-B80D-41B6E7A21515}" type="datetime1">
              <a:rPr lang="en-US" smtClean="0"/>
              <a:t>4/26/18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6E8CE-B7CE-43D4-84E6-9C93D37421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121352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A7118-9AD9-8647-8495-CB5108976E1B}" type="datetime1">
              <a:rPr lang="en-US" smtClean="0"/>
              <a:t>4/26/18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6E8CE-B7CE-43D4-84E6-9C93D37421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7586966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878A-4F46-D247-9C2C-CEE94E0BB457}" type="datetime1">
              <a:rPr lang="en-US" smtClean="0"/>
              <a:t>4/26/18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6E8CE-B7CE-43D4-84E6-9C93D37421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2596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C8AA8-6B92-EF4B-99CA-E6B6F1097EDA}" type="datetime1">
              <a:rPr lang="en-US" smtClean="0"/>
              <a:t>4/26/18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B38669-40ED-E644-BBDE-FF3FFF7EE823}" type="slidenum">
              <a:rPr lang="en-US" smtClean="0"/>
              <a:t>‹#›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6565900"/>
            <a:ext cx="7112000" cy="2746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spcBef>
                <a:spcPct val="50000"/>
              </a:spcBef>
              <a:defRPr/>
            </a:pPr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315463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3050"/>
            <a:ext cx="4011084" cy="1162050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3"/>
            <a:ext cx="4011084" cy="4691063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04CF3-81D3-C849-AB8D-24DC663CA70E}" type="datetime1">
              <a:rPr lang="en-US" smtClean="0"/>
              <a:t>4/26/18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B38669-40ED-E644-BBDE-FF3FFF7EE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3923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7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5.xml"/><Relationship Id="rId3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4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9.xml"/><Relationship Id="rId1" Type="http://schemas.openxmlformats.org/officeDocument/2006/relationships/slideLayout" Target="../slideLayouts/slideLayout38.xml"/><Relationship Id="rId6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6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slideLayout" Target="../slideLayouts/slideLayout61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0.xml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Relationship Id="rId14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9.xml"/><Relationship Id="rId3" Type="http://schemas.openxmlformats.org/officeDocument/2006/relationships/slideLayout" Target="../slideLayouts/slideLayout64.xml"/><Relationship Id="rId7" Type="http://schemas.openxmlformats.org/officeDocument/2006/relationships/slideLayout" Target="../slideLayouts/slideLayout68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63.xml"/><Relationship Id="rId1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7.xml"/><Relationship Id="rId11" Type="http://schemas.openxmlformats.org/officeDocument/2006/relationships/slideLayout" Target="../slideLayouts/slideLayout72.xml"/><Relationship Id="rId5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71.xml"/><Relationship Id="rId4" Type="http://schemas.openxmlformats.org/officeDocument/2006/relationships/slideLayout" Target="../slideLayouts/slideLayout65.xml"/><Relationship Id="rId9" Type="http://schemas.openxmlformats.org/officeDocument/2006/relationships/slideLayout" Target="../slideLayouts/slideLayout7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889907"/>
          </a:xfrm>
          <a:prstGeom prst="rect">
            <a:avLst/>
          </a:prstGeom>
          <a:solidFill>
            <a:srgbClr val="002164"/>
          </a:solidFill>
          <a:ln>
            <a:solidFill>
              <a:srgbClr val="0039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n>
                <a:solidFill>
                  <a:srgbClr val="00395A"/>
                </a:solidFill>
              </a:ln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119512"/>
            <a:ext cx="10972800" cy="7703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208315"/>
            <a:ext cx="10972800" cy="49178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46C501-B204-2F47-BF45-5EAA4E1689A9}" type="datetime1">
              <a:rPr lang="en-US" smtClean="0"/>
              <a:t>4/26/18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160000" y="6345772"/>
            <a:ext cx="142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B38669-40ED-E644-BBDE-FF3FFF7EE82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0" y="-138500"/>
            <a:ext cx="186590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692696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hf hdr="0" ftr="0" dt="0"/>
  <p:txStyles>
    <p:titleStyle>
      <a:lvl1pPr algn="l" defTabSz="685800" rtl="0" eaLnBrk="1" latinLnBrk="0" hangingPunct="1">
        <a:spcBef>
          <a:spcPct val="0"/>
        </a:spcBef>
        <a:buNone/>
        <a:defRPr sz="21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685800" rtl="0" eaLnBrk="1" latinLnBrk="0" hangingPunct="1">
        <a:spcBef>
          <a:spcPct val="20000"/>
        </a:spcBef>
        <a:buFont typeface="Arial" panose="020B0604020202020204" pitchFamily="34" charset="0"/>
        <a:buNone/>
        <a:defRPr sz="18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indent="0" algn="l" defTabSz="685800" rtl="0" eaLnBrk="1" latinLnBrk="0" hangingPunct="1">
        <a:spcBef>
          <a:spcPct val="20000"/>
        </a:spcBef>
        <a:buFont typeface="Arial" panose="020B0604020202020204" pitchFamily="34" charset="0"/>
        <a:buNone/>
        <a:defRPr sz="135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0" algn="l" defTabSz="685800" rtl="0" eaLnBrk="1" latinLnBrk="0" hangingPunct="1">
        <a:spcBef>
          <a:spcPct val="20000"/>
        </a:spcBef>
        <a:buFont typeface="Arial" panose="020B0604020202020204" pitchFamily="34" charset="0"/>
        <a:buNone/>
        <a:defRPr sz="1050" b="1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3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179A36-7D60-4A4F-919E-6EAF5DDFA35E}" type="datetime1">
              <a:rPr lang="en-US" smtClean="0"/>
              <a:t>4/26/18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6E8CE-B7CE-43D4-84E6-9C93D37421A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571500"/>
          </a:xfrm>
          <a:prstGeom prst="rect">
            <a:avLst/>
          </a:prstGeom>
          <a:solidFill>
            <a:srgbClr val="002164"/>
          </a:solidFill>
          <a:ln>
            <a:solidFill>
              <a:srgbClr val="0039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2583698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hf hdr="0" ftr="0" dt="0"/>
  <p:txStyles>
    <p:titleStyle>
      <a:lvl1pPr algn="ctr" defTabSz="6858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6858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889907"/>
          </a:xfrm>
          <a:prstGeom prst="rect">
            <a:avLst/>
          </a:prstGeom>
          <a:solidFill>
            <a:srgbClr val="002164"/>
          </a:solidFill>
          <a:ln>
            <a:solidFill>
              <a:srgbClr val="0039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n>
                <a:solidFill>
                  <a:srgbClr val="00395A"/>
                </a:solidFill>
              </a:ln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119512"/>
            <a:ext cx="10972800" cy="7703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208315"/>
            <a:ext cx="10972800" cy="49178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7FDDAC-791F-C24A-B5D7-CCE602B28041}" type="datetime1">
              <a:rPr lang="en-US" smtClean="0"/>
              <a:t>4/26/18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160000" y="6345772"/>
            <a:ext cx="142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B38669-40ED-E644-BBDE-FF3FFF7EE82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0" y="-138500"/>
            <a:ext cx="186590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201310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  <p:hf hdr="0" ftr="0" dt="0"/>
  <p:txStyles>
    <p:titleStyle>
      <a:lvl1pPr algn="l" defTabSz="685800" rtl="0" eaLnBrk="1" latinLnBrk="0" hangingPunct="1">
        <a:spcBef>
          <a:spcPct val="0"/>
        </a:spcBef>
        <a:buNone/>
        <a:defRPr sz="21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685800" rtl="0" eaLnBrk="1" latinLnBrk="0" hangingPunct="1">
        <a:spcBef>
          <a:spcPct val="20000"/>
        </a:spcBef>
        <a:buFont typeface="Arial" panose="020B0604020202020204" pitchFamily="34" charset="0"/>
        <a:buNone/>
        <a:defRPr sz="18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indent="0" algn="l" defTabSz="685800" rtl="0" eaLnBrk="1" latinLnBrk="0" hangingPunct="1">
        <a:spcBef>
          <a:spcPct val="20000"/>
        </a:spcBef>
        <a:buFont typeface="Arial" panose="020B0604020202020204" pitchFamily="34" charset="0"/>
        <a:buNone/>
        <a:defRPr sz="135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0" algn="l" defTabSz="685800" rtl="0" eaLnBrk="1" latinLnBrk="0" hangingPunct="1">
        <a:spcBef>
          <a:spcPct val="20000"/>
        </a:spcBef>
        <a:buFont typeface="Arial" panose="020B0604020202020204" pitchFamily="34" charset="0"/>
        <a:buNone/>
        <a:defRPr sz="1050" b="1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3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613628-84A3-8A40-8F66-8827D4B61486}" type="datetime1">
              <a:rPr lang="en-US" smtClean="0"/>
              <a:t>4/26/18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6E8CE-B7CE-43D4-84E6-9C93D37421A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571500"/>
          </a:xfrm>
          <a:prstGeom prst="rect">
            <a:avLst/>
          </a:prstGeom>
          <a:solidFill>
            <a:srgbClr val="002164"/>
          </a:solidFill>
          <a:ln>
            <a:solidFill>
              <a:srgbClr val="0039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16926792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</p:sldLayoutIdLst>
  <p:hf hdr="0" ftr="0" dt="0"/>
  <p:txStyles>
    <p:titleStyle>
      <a:lvl1pPr algn="ctr" defTabSz="6858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6858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889907"/>
          </a:xfrm>
          <a:prstGeom prst="rect">
            <a:avLst/>
          </a:prstGeom>
          <a:solidFill>
            <a:srgbClr val="002164"/>
          </a:solidFill>
          <a:ln>
            <a:solidFill>
              <a:srgbClr val="0039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n>
                <a:solidFill>
                  <a:srgbClr val="00395A"/>
                </a:solidFill>
              </a:ln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119512"/>
            <a:ext cx="10972800" cy="7703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208315"/>
            <a:ext cx="10972800" cy="49178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AAF73D-BDE6-F44E-9D7F-DD9F4BCD05A1}" type="datetime1">
              <a:rPr lang="en-US" smtClean="0"/>
              <a:t>4/26/18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160000" y="6345772"/>
            <a:ext cx="142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B38669-40ED-E644-BBDE-FF3FFF7EE82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0" y="-138500"/>
            <a:ext cx="186590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913268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</p:sldLayoutIdLst>
  <p:hf hdr="0" ftr="0" dt="0"/>
  <p:txStyles>
    <p:titleStyle>
      <a:lvl1pPr algn="l" defTabSz="685800" rtl="0" eaLnBrk="1" latinLnBrk="0" hangingPunct="1">
        <a:spcBef>
          <a:spcPct val="0"/>
        </a:spcBef>
        <a:buNone/>
        <a:defRPr sz="21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685800" rtl="0" eaLnBrk="1" latinLnBrk="0" hangingPunct="1">
        <a:spcBef>
          <a:spcPct val="20000"/>
        </a:spcBef>
        <a:buFont typeface="Arial" panose="020B0604020202020204" pitchFamily="34" charset="0"/>
        <a:buNone/>
        <a:defRPr sz="18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indent="0" algn="l" defTabSz="685800" rtl="0" eaLnBrk="1" latinLnBrk="0" hangingPunct="1">
        <a:spcBef>
          <a:spcPct val="20000"/>
        </a:spcBef>
        <a:buFont typeface="Arial" panose="020B0604020202020204" pitchFamily="34" charset="0"/>
        <a:buNone/>
        <a:defRPr sz="135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0" algn="l" defTabSz="685800" rtl="0" eaLnBrk="1" latinLnBrk="0" hangingPunct="1">
        <a:spcBef>
          <a:spcPct val="20000"/>
        </a:spcBef>
        <a:buFont typeface="Arial" panose="020B0604020202020204" pitchFamily="34" charset="0"/>
        <a:buNone/>
        <a:defRPr sz="1050" b="1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3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222221-4B41-8F4C-8ACC-F613F63BEE9D}" type="datetime1">
              <a:rPr lang="en-US" smtClean="0"/>
              <a:t>4/26/18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6E8CE-B7CE-43D4-84E6-9C93D37421A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571500"/>
          </a:xfrm>
          <a:prstGeom prst="rect">
            <a:avLst/>
          </a:prstGeom>
          <a:solidFill>
            <a:srgbClr val="002164"/>
          </a:solidFill>
          <a:ln>
            <a:solidFill>
              <a:srgbClr val="0039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17347835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hf hdr="0" ftr="0" dt="0"/>
  <p:txStyles>
    <p:titleStyle>
      <a:lvl1pPr algn="ctr" defTabSz="6858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6858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BD208-E1F5-AA4B-97FB-7AFA29B954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19514" y="825383"/>
            <a:ext cx="9958086" cy="1470025"/>
          </a:xfrm>
        </p:spPr>
        <p:txBody>
          <a:bodyPr>
            <a:normAutofit/>
          </a:bodyPr>
          <a:lstStyle/>
          <a:p>
            <a:pPr algn="l"/>
            <a:r>
              <a:rPr lang="en-US" sz="3200" b="1" dirty="0"/>
              <a:t>Project Luther: Predicting House Prices in Pleasanton, California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31FE10-9FE2-F740-AD6B-0E1F63939B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19514" y="3483794"/>
            <a:ext cx="3625841" cy="1752600"/>
          </a:xfrm>
        </p:spPr>
        <p:txBody>
          <a:bodyPr/>
          <a:lstStyle/>
          <a:p>
            <a:pPr algn="l"/>
            <a:r>
              <a:rPr lang="en-US" b="1" dirty="0">
                <a:solidFill>
                  <a:schemeClr val="tx1"/>
                </a:solidFill>
              </a:rPr>
              <a:t>Benjamin Sturm</a:t>
            </a:r>
          </a:p>
          <a:p>
            <a:pPr algn="l"/>
            <a:r>
              <a:rPr lang="en-US" sz="2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April 27, 2018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B1524E-B9DF-EE46-A4C5-950321E49B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9000" y="2458433"/>
            <a:ext cx="5683250" cy="3803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7998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F726BCD-D434-0548-8C00-FB5920FD6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2400" dirty="0"/>
              <a:t>The residual plots for the Lasso regression model suggest that the linear model performs well across all house prices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B4E899-671C-2244-9E35-C081B5F20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B38669-40ED-E644-BBDE-FF3FFF7EE823}" type="slidenum">
              <a:rPr lang="en-US" smtClean="0"/>
              <a:t>10</a:t>
            </a:fld>
            <a:endParaRPr lang="en-US"/>
          </a:p>
        </p:txBody>
      </p:sp>
      <p:graphicFrame>
        <p:nvGraphicFramePr>
          <p:cNvPr id="16" name="Content Placeholder 15">
            <a:extLst>
              <a:ext uri="{FF2B5EF4-FFF2-40B4-BE49-F238E27FC236}">
                <a16:creationId xmlns:a16="http://schemas.microsoft.com/office/drawing/2014/main" id="{5D4D0D9D-F15F-D246-BC98-3A9CD13D30A7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167444233"/>
              </p:ext>
            </p:extLst>
          </p:nvPr>
        </p:nvGraphicFramePr>
        <p:xfrm>
          <a:off x="7607300" y="3259931"/>
          <a:ext cx="3352800" cy="1206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38300">
                  <a:extLst>
                    <a:ext uri="{9D8B030D-6E8A-4147-A177-3AD203B41FA5}">
                      <a16:colId xmlns:a16="http://schemas.microsoft.com/office/drawing/2014/main" val="3637143756"/>
                    </a:ext>
                  </a:extLst>
                </a:gridCol>
                <a:gridCol w="1714500">
                  <a:extLst>
                    <a:ext uri="{9D8B030D-6E8A-4147-A177-3AD203B41FA5}">
                      <a16:colId xmlns:a16="http://schemas.microsoft.com/office/drawing/2014/main" val="2666503845"/>
                    </a:ext>
                  </a:extLst>
                </a:gridCol>
              </a:tblGrid>
              <a:tr h="2413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Lasso Regression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283498039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# features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73317386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Training set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0.86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96019433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Cross validation set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0.85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97193904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solidFill>
                            <a:srgbClr val="C00000"/>
                          </a:solidFill>
                          <a:effectLst/>
                        </a:rPr>
                        <a:t>Test set score</a:t>
                      </a:r>
                      <a:endParaRPr lang="en-US" sz="1400" b="1" i="0" u="none" strike="noStrike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solidFill>
                            <a:srgbClr val="C00000"/>
                          </a:solidFill>
                          <a:effectLst/>
                        </a:rPr>
                        <a:t>0.865</a:t>
                      </a:r>
                      <a:endParaRPr lang="en-US" sz="1400" b="0" i="0" u="none" strike="noStrike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09618005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C2DD0A0B-1440-1949-AF9F-5E0CD9046B02}"/>
              </a:ext>
            </a:extLst>
          </p:cNvPr>
          <p:cNvSpPr txBox="1"/>
          <p:nvPr/>
        </p:nvSpPr>
        <p:spPr>
          <a:xfrm>
            <a:off x="7556500" y="1714500"/>
            <a:ext cx="3403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The model is 86.5% accurate at predicting house prices in Pleasanton</a:t>
            </a:r>
          </a:p>
        </p:txBody>
      </p:sp>
      <p:pic>
        <p:nvPicPr>
          <p:cNvPr id="21" name="Content Placeholder 20">
            <a:extLst>
              <a:ext uri="{FF2B5EF4-FFF2-40B4-BE49-F238E27FC236}">
                <a16:creationId xmlns:a16="http://schemas.microsoft.com/office/drawing/2014/main" id="{00EB717D-A18F-3249-8C34-F9B57245BA3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64912" y="947963"/>
            <a:ext cx="6985189" cy="5820990"/>
          </a:xfrm>
        </p:spPr>
      </p:pic>
    </p:spTree>
    <p:extLst>
      <p:ext uri="{BB962C8B-B14F-4D97-AF65-F5344CB8AC3E}">
        <p14:creationId xmlns:p14="http://schemas.microsoft.com/office/powerpoint/2010/main" val="37340384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9F316EB-E311-4F49-B386-321CAE15C9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Next steps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9A7E332-0797-494C-9F3E-5BC2E1CBD7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Scrape more features and do it for more homes</a:t>
            </a:r>
          </a:p>
          <a:p>
            <a:pPr lvl="1"/>
            <a:endParaRPr lang="en-US" sz="1950" dirty="0"/>
          </a:p>
          <a:p>
            <a:pPr lvl="1"/>
            <a:r>
              <a:rPr lang="en-US" sz="1950" dirty="0"/>
              <a:t>Other good data to scrape </a:t>
            </a:r>
          </a:p>
          <a:p>
            <a:pPr lvl="1"/>
            <a:r>
              <a:rPr lang="en-US" sz="1950" dirty="0"/>
              <a:t>	</a:t>
            </a:r>
            <a:r>
              <a:rPr lang="en-US" sz="1800" dirty="0"/>
              <a:t>Key phrases: “Newly updated”, “Updated kitchen”, “Remodeled kitchen”</a:t>
            </a:r>
          </a:p>
          <a:p>
            <a:pPr lvl="1"/>
            <a:r>
              <a:rPr lang="en-US" sz="1800" dirty="0"/>
              <a:t>	Indoor features: Fireplace, Central Air</a:t>
            </a:r>
          </a:p>
          <a:p>
            <a:pPr lvl="1"/>
            <a:r>
              <a:rPr lang="en-US" sz="1800" dirty="0"/>
              <a:t>	Outdoor features: Patio, Pool</a:t>
            </a:r>
          </a:p>
          <a:p>
            <a:pPr lvl="1"/>
            <a:endParaRPr lang="en-US" sz="1800" dirty="0"/>
          </a:p>
          <a:p>
            <a:r>
              <a:rPr lang="en-US" sz="2250" dirty="0"/>
              <a:t>Incorporate geolocation data in model</a:t>
            </a:r>
          </a:p>
          <a:p>
            <a:endParaRPr lang="en-US" sz="2250" dirty="0"/>
          </a:p>
          <a:p>
            <a:r>
              <a:rPr lang="en-US" sz="2250" dirty="0"/>
              <a:t>Do log transform on the sale data to reduce the skew</a:t>
            </a:r>
          </a:p>
          <a:p>
            <a:endParaRPr lang="en-US" sz="2250" dirty="0"/>
          </a:p>
          <a:p>
            <a:r>
              <a:rPr lang="en-US" sz="2250" dirty="0"/>
              <a:t>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14C08C-D68C-1144-AA56-8FEC31C52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B38669-40ED-E644-BBDE-FF3FFF7EE82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1380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0012D23-609E-AC41-BD0E-4BCE882C4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Zillow house price data was scraped using Selenium and Beautiful Soup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F2A131C6-83F4-604D-BD6A-D24B7EB8AC4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13451" y="1215343"/>
            <a:ext cx="5880949" cy="4883666"/>
          </a:xfrm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40044A30-2AA4-5741-8BFA-0B253A7551B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409435" y="2817081"/>
            <a:ext cx="4393235" cy="316741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A2C9C1-EF7A-AF40-BB3E-6A5B6BDED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6E8CE-B7CE-43D4-84E6-9C93D37421A8}" type="slidenum">
              <a:rPr lang="en-US" smtClean="0"/>
              <a:t>2</a:t>
            </a:fld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8485331-6FF0-494F-958B-2F768B728D37}"/>
              </a:ext>
            </a:extLst>
          </p:cNvPr>
          <p:cNvSpPr txBox="1"/>
          <p:nvPr/>
        </p:nvSpPr>
        <p:spPr>
          <a:xfrm>
            <a:off x="6217258" y="1215343"/>
            <a:ext cx="597474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Data that was scraped:</a:t>
            </a:r>
          </a:p>
          <a:p>
            <a:endParaRPr lang="en-US" sz="2000" b="1" dirty="0"/>
          </a:p>
          <a:p>
            <a:pPr marL="457200" indent="-446088"/>
            <a:r>
              <a:rPr lang="en-US" sz="2000" b="1" dirty="0"/>
              <a:t>	Address, City, Zip, Bedrooms, Bathrooms, </a:t>
            </a:r>
          </a:p>
          <a:p>
            <a:pPr marL="457200" indent="-446088"/>
            <a:r>
              <a:rPr lang="en-US" sz="2000" b="1" dirty="0"/>
              <a:t>	Floor Size, Lot Size, Year Built, Sale Date, Sale Price 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DA4BC06-09CB-7846-9D48-FD0B9F7A6B24}"/>
              </a:ext>
            </a:extLst>
          </p:cNvPr>
          <p:cNvCxnSpPr>
            <a:cxnSpLocks/>
            <a:stCxn id="12" idx="1"/>
          </p:cNvCxnSpPr>
          <p:nvPr/>
        </p:nvCxnSpPr>
        <p:spPr>
          <a:xfrm flipH="1" flipV="1">
            <a:off x="2946400" y="3846286"/>
            <a:ext cx="3463035" cy="554503"/>
          </a:xfrm>
          <a:prstGeom prst="straightConnector1">
            <a:avLst/>
          </a:prstGeom>
          <a:ln w="25400">
            <a:headEnd w="lg" len="med"/>
            <a:tailEnd type="triangle" w="lg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12125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47B741E-F400-9547-8741-A4F5CB7796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How accurately can I predict house prices for recently sold homes?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0E11B615-5929-AB4D-AB3E-42AEEA3E0F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Possible uses for this model:</a:t>
            </a:r>
          </a:p>
          <a:p>
            <a:endParaRPr lang="en-US" sz="2800" dirty="0"/>
          </a:p>
          <a:p>
            <a:pPr marL="690563"/>
            <a:r>
              <a:rPr lang="en-US" sz="2800" dirty="0"/>
              <a:t>To help the buyer determine if they are getting a fair price on a particular home</a:t>
            </a:r>
          </a:p>
          <a:p>
            <a:pPr marL="690563"/>
            <a:endParaRPr lang="en-US" sz="2800" dirty="0"/>
          </a:p>
          <a:p>
            <a:pPr marL="690563"/>
            <a:r>
              <a:rPr lang="en-US" sz="2800" dirty="0"/>
              <a:t>To help the seller when listing a home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C76300CE-F450-7C49-8FF7-74EA2DCC5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B38669-40ED-E644-BBDE-FF3FFF7EE82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5532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8758E-FBEF-C245-8F2D-8AC1B5BD5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After scraping, I had data from 500 houses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C234773-B375-0847-BD16-AC8CAED3F0D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755650" y="1199677"/>
            <a:ext cx="10680700" cy="2373488"/>
          </a:xfr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D2046A0-3C7C-3C42-9662-DA043A0E7D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" y="3886200"/>
            <a:ext cx="10972800" cy="2819400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/>
              <a:t>Data cleaning process:</a:t>
            </a:r>
          </a:p>
          <a:p>
            <a:r>
              <a:rPr lang="en-US" dirty="0"/>
              <a:t>	</a:t>
            </a:r>
            <a:r>
              <a:rPr lang="en-US" sz="2000" dirty="0"/>
              <a:t>convert all strings to numerical values</a:t>
            </a:r>
          </a:p>
          <a:p>
            <a:r>
              <a:rPr lang="en-US" sz="2000" dirty="0"/>
              <a:t>	drop any rows that had </a:t>
            </a:r>
            <a:r>
              <a:rPr lang="en-US" sz="2000" dirty="0" err="1"/>
              <a:t>NaNs</a:t>
            </a:r>
            <a:endParaRPr lang="en-US" sz="2000" dirty="0"/>
          </a:p>
          <a:p>
            <a:r>
              <a:rPr lang="en-US" sz="2000" dirty="0"/>
              <a:t>	convert acres to </a:t>
            </a:r>
            <a:r>
              <a:rPr lang="en-US" sz="2000" dirty="0" err="1"/>
              <a:t>sqft</a:t>
            </a:r>
            <a:endParaRPr lang="en-US" sz="2000" dirty="0"/>
          </a:p>
          <a:p>
            <a:r>
              <a:rPr lang="en-US" sz="2000" dirty="0"/>
              <a:t>	convert sale date to datetime format</a:t>
            </a:r>
          </a:p>
          <a:p>
            <a:r>
              <a:rPr lang="en-US" sz="2000" dirty="0"/>
              <a:t>	create new columns corresponding to sale month and sale year</a:t>
            </a:r>
          </a:p>
          <a:p>
            <a:endParaRPr lang="en-US" sz="2000" dirty="0"/>
          </a:p>
          <a:p>
            <a:r>
              <a:rPr lang="en-US" sz="2400" dirty="0"/>
              <a:t>Post data cleaning resulted in 458 house listings</a:t>
            </a:r>
          </a:p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E8C6CD0-93D0-C34A-BD5F-700BB3C03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B38669-40ED-E644-BBDE-FF3FFF7EE82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91853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727E021-7BA1-124E-8CFF-51679D7341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The distribution of the sale price data showed some outliers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0961960B-A3C6-B94C-9131-D831DF8847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603302" y="1004888"/>
            <a:ext cx="6985396" cy="5588317"/>
          </a:xfr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BEBA5F27-8C91-F342-8456-C57CBD1CBFBA}"/>
              </a:ext>
            </a:extLst>
          </p:cNvPr>
          <p:cNvSpPr/>
          <p:nvPr/>
        </p:nvSpPr>
        <p:spPr>
          <a:xfrm>
            <a:off x="3606800" y="5588000"/>
            <a:ext cx="355600" cy="393700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84E32C2-7EE7-DD4E-9E97-7CF63064FF8D}"/>
              </a:ext>
            </a:extLst>
          </p:cNvPr>
          <p:cNvSpPr/>
          <p:nvPr/>
        </p:nvSpPr>
        <p:spPr>
          <a:xfrm>
            <a:off x="8420100" y="5588000"/>
            <a:ext cx="355600" cy="393700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2BCF0487-813E-9842-B471-56C04C6571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B38669-40ED-E644-BBDE-FF3FFF7EE82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781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4A4BB-6AF5-1247-9D6D-B9EE844C4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The pair plot data indicates a few features are quit predictive of price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F817844-E490-C84E-98DF-F502BA46DE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0200" y="1532483"/>
            <a:ext cx="11588552" cy="1531247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C8CF61C-602A-5C4E-99FE-47E0B7557A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4171949"/>
            <a:ext cx="11062207" cy="219075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A100027-4F9B-7A42-9940-D15883906D26}"/>
              </a:ext>
            </a:extLst>
          </p:cNvPr>
          <p:cNvSpPr txBox="1"/>
          <p:nvPr/>
        </p:nvSpPr>
        <p:spPr>
          <a:xfrm>
            <a:off x="609600" y="3624944"/>
            <a:ext cx="99187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The correlation data shows I may be able to get a reasonable model just using </a:t>
            </a:r>
            <a:r>
              <a:rPr lang="en-US" sz="2000" b="1" dirty="0" err="1"/>
              <a:t>floor_size</a:t>
            </a:r>
            <a:r>
              <a:rPr lang="en-US" sz="2000" b="1" dirty="0"/>
              <a:t> 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6DBD14B7-D994-4F44-BC35-9B661E209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B38669-40ED-E644-BBDE-FF3FFF7EE82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9195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8A27C9-943A-9A42-B86D-4D980C255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The baseline model using one feature does a good job at predicting price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7789492-F841-994D-9BC6-F12800BA09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33352" y="1208088"/>
            <a:ext cx="6718696" cy="5374957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EFCB250-39ED-2A47-8D73-C16B7FD228CD}"/>
              </a:ext>
            </a:extLst>
          </p:cNvPr>
          <p:cNvSpPr txBox="1"/>
          <p:nvPr/>
        </p:nvSpPr>
        <p:spPr>
          <a:xfrm>
            <a:off x="8452048" y="2837394"/>
            <a:ext cx="30861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R</a:t>
            </a:r>
            <a:r>
              <a:rPr lang="en-US" sz="2400" b="1" baseline="30000" dirty="0"/>
              <a:t>2</a:t>
            </a:r>
            <a:r>
              <a:rPr lang="en-US" sz="2400" b="1" dirty="0"/>
              <a:t> scores</a:t>
            </a:r>
          </a:p>
          <a:p>
            <a:pPr marL="288925" indent="-288925"/>
            <a:r>
              <a:rPr lang="en-US" dirty="0"/>
              <a:t>	</a:t>
            </a:r>
          </a:p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50370F9-797D-444D-9F5F-474CE9FD9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B38669-40ED-E644-BBDE-FF3FFF7EE823}" type="slidenum">
              <a:rPr lang="en-US" smtClean="0"/>
              <a:t>7</a:t>
            </a:fld>
            <a:endParaRPr lang="en-US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4250575C-B20A-CA44-9142-C98FFA61A9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9440339"/>
              </p:ext>
            </p:extLst>
          </p:nvPr>
        </p:nvGraphicFramePr>
        <p:xfrm>
          <a:off x="8483600" y="3461132"/>
          <a:ext cx="3352800" cy="965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38300">
                  <a:extLst>
                    <a:ext uri="{9D8B030D-6E8A-4147-A177-3AD203B41FA5}">
                      <a16:colId xmlns:a16="http://schemas.microsoft.com/office/drawing/2014/main" val="1118844818"/>
                    </a:ext>
                  </a:extLst>
                </a:gridCol>
                <a:gridCol w="1714500">
                  <a:extLst>
                    <a:ext uri="{9D8B030D-6E8A-4147-A177-3AD203B41FA5}">
                      <a16:colId xmlns:a16="http://schemas.microsoft.com/office/drawing/2014/main" val="195298686"/>
                    </a:ext>
                  </a:extLst>
                </a:gridCol>
              </a:tblGrid>
              <a:tr h="2413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Baseline LR model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92928204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# features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64737518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Training set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0.85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54506700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Cross validation set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0.84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353296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568378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2B238-D0FC-3C4A-8891-4B2916D261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Linear regression using all features does slightly better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B2528D2B-054E-3641-B937-1DA9B580D2B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96900" y="1050130"/>
            <a:ext cx="4876800" cy="5696607"/>
          </a:xfrm>
        </p:spPr>
      </p:pic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55B81738-056C-E647-96D2-499A28853473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250216028"/>
              </p:ext>
            </p:extLst>
          </p:nvPr>
        </p:nvGraphicFramePr>
        <p:xfrm>
          <a:off x="6096000" y="2237581"/>
          <a:ext cx="5041900" cy="965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38300">
                  <a:extLst>
                    <a:ext uri="{9D8B030D-6E8A-4147-A177-3AD203B41FA5}">
                      <a16:colId xmlns:a16="http://schemas.microsoft.com/office/drawing/2014/main" val="1957004440"/>
                    </a:ext>
                  </a:extLst>
                </a:gridCol>
                <a:gridCol w="1714500">
                  <a:extLst>
                    <a:ext uri="{9D8B030D-6E8A-4147-A177-3AD203B41FA5}">
                      <a16:colId xmlns:a16="http://schemas.microsoft.com/office/drawing/2014/main" val="4092736157"/>
                    </a:ext>
                  </a:extLst>
                </a:gridCol>
                <a:gridCol w="1689100">
                  <a:extLst>
                    <a:ext uri="{9D8B030D-6E8A-4147-A177-3AD203B41FA5}">
                      <a16:colId xmlns:a16="http://schemas.microsoft.com/office/drawing/2014/main" val="1580043630"/>
                    </a:ext>
                  </a:extLst>
                </a:gridCol>
              </a:tblGrid>
              <a:tr h="2413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Baseline LR model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Complete LR model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09557439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# features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30675023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Training set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0.85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0.87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29802172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Cross validation set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0.84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0.84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32063146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67A5B070-41D8-FB4E-B7EE-0B313C029227}"/>
              </a:ext>
            </a:extLst>
          </p:cNvPr>
          <p:cNvSpPr txBox="1"/>
          <p:nvPr/>
        </p:nvSpPr>
        <p:spPr>
          <a:xfrm>
            <a:off x="6096000" y="1638300"/>
            <a:ext cx="25463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R</a:t>
            </a:r>
            <a:r>
              <a:rPr lang="en-US" sz="2000" b="1" baseline="30000" dirty="0"/>
              <a:t>2</a:t>
            </a:r>
            <a:r>
              <a:rPr lang="en-US" sz="2000" b="1" dirty="0"/>
              <a:t> Results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71C9A93-4236-6443-AFF5-D093BC039677}"/>
              </a:ext>
            </a:extLst>
          </p:cNvPr>
          <p:cNvSpPr txBox="1"/>
          <p:nvPr/>
        </p:nvSpPr>
        <p:spPr>
          <a:xfrm>
            <a:off x="6299200" y="4042623"/>
            <a:ext cx="4546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The P-values indicate that bedrooms and bathrooms are not significant for predicting price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7D97E90A-FEB5-BD43-A2A5-789FD96B2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B38669-40ED-E644-BBDE-FF3FFF7EE82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4549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CF27AC-5687-5340-9434-7E6265722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2800" dirty="0"/>
              <a:t>Also tried Lasso and Ridge regression, and Lasso gave way to slightly better scores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EED063E5-E539-974D-8F17-E8108F898E74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962150" y="3184525"/>
          <a:ext cx="8267700" cy="965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37671">
                  <a:extLst>
                    <a:ext uri="{9D8B030D-6E8A-4147-A177-3AD203B41FA5}">
                      <a16:colId xmlns:a16="http://schemas.microsoft.com/office/drawing/2014/main" val="3367212197"/>
                    </a:ext>
                  </a:extLst>
                </a:gridCol>
                <a:gridCol w="1713842">
                  <a:extLst>
                    <a:ext uri="{9D8B030D-6E8A-4147-A177-3AD203B41FA5}">
                      <a16:colId xmlns:a16="http://schemas.microsoft.com/office/drawing/2014/main" val="319251943"/>
                    </a:ext>
                  </a:extLst>
                </a:gridCol>
                <a:gridCol w="1688452">
                  <a:extLst>
                    <a:ext uri="{9D8B030D-6E8A-4147-A177-3AD203B41FA5}">
                      <a16:colId xmlns:a16="http://schemas.microsoft.com/office/drawing/2014/main" val="2267747894"/>
                    </a:ext>
                  </a:extLst>
                </a:gridCol>
                <a:gridCol w="1551979">
                  <a:extLst>
                    <a:ext uri="{9D8B030D-6E8A-4147-A177-3AD203B41FA5}">
                      <a16:colId xmlns:a16="http://schemas.microsoft.com/office/drawing/2014/main" val="2732980340"/>
                    </a:ext>
                  </a:extLst>
                </a:gridCol>
                <a:gridCol w="1675756">
                  <a:extLst>
                    <a:ext uri="{9D8B030D-6E8A-4147-A177-3AD203B41FA5}">
                      <a16:colId xmlns:a16="http://schemas.microsoft.com/office/drawing/2014/main" val="4221580530"/>
                    </a:ext>
                  </a:extLst>
                </a:gridCol>
              </a:tblGrid>
              <a:tr h="2413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Baseline LR model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Complete LR model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Lasso Regression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Ridge Regression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712234171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# features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87638624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Training set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0.85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0.87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0.86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0.87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531745726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Cross validation set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0.84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0.84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0.85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0.84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97281825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03A89633-092E-654C-8684-232E6071E257}"/>
              </a:ext>
            </a:extLst>
          </p:cNvPr>
          <p:cNvSpPr txBox="1"/>
          <p:nvPr/>
        </p:nvSpPr>
        <p:spPr>
          <a:xfrm>
            <a:off x="6807200" y="4775200"/>
            <a:ext cx="2400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Bedrooms feature ignored with Lasso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B6ECE2C-6761-1B47-8619-CE2F6D5805DF}"/>
              </a:ext>
            </a:extLst>
          </p:cNvPr>
          <p:cNvCxnSpPr>
            <a:cxnSpLocks/>
          </p:cNvCxnSpPr>
          <p:nvPr/>
        </p:nvCxnSpPr>
        <p:spPr>
          <a:xfrm flipV="1">
            <a:off x="7772400" y="4343400"/>
            <a:ext cx="0" cy="431801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1431FE3E-03DF-8243-9B5F-D38F46B65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B38669-40ED-E644-BBDE-FF3FFF7EE82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116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theme/theme1.xml><?xml version="1.0" encoding="utf-8"?>
<a:theme xmlns:a="http://schemas.openxmlformats.org/drawingml/2006/main" name="BSturm_theme1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Sturm_theme1" id="{FE9364B0-8BD4-F945-B85C-14E13C5EDDEB}" vid="{4A4E479F-7DC1-7E4B-B77E-515434DDD108}"/>
    </a:ext>
  </a:extLst>
</a:theme>
</file>

<file path=ppt/theme/theme2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WSturm_Sandia_seminar_ver1 (Read-Only)" id="{DE4169DE-C82E-BE46-BDA2-B2523C40466E}" vid="{7F20F83F-B19F-9A40-98BB-1D3DCDB693DC}"/>
    </a:ext>
  </a:extLst>
</a:theme>
</file>

<file path=ppt/theme/theme3.xml><?xml version="1.0" encoding="utf-8"?>
<a:theme xmlns:a="http://schemas.openxmlformats.org/drawingml/2006/main" name="1_BSturm_theme1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Sturm_theme1" id="{FE9364B0-8BD4-F945-B85C-14E13C5EDDEB}" vid="{4A4E479F-7DC1-7E4B-B77E-515434DDD108}"/>
    </a:ext>
  </a:extLst>
</a:theme>
</file>

<file path=ppt/theme/theme4.xml><?xml version="1.0" encoding="utf-8"?>
<a:theme xmlns:a="http://schemas.openxmlformats.org/drawingml/2006/main" name="2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WSturm_Sandia_seminar_ver1 (Read-Only)" id="{DE4169DE-C82E-BE46-BDA2-B2523C40466E}" vid="{7F20F83F-B19F-9A40-98BB-1D3DCDB693DC}"/>
    </a:ext>
  </a:extLst>
</a:theme>
</file>

<file path=ppt/theme/theme5.xml><?xml version="1.0" encoding="utf-8"?>
<a:theme xmlns:a="http://schemas.openxmlformats.org/drawingml/2006/main" name="2_BSturm_theme1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Sturm_theme1" id="{FE9364B0-8BD4-F945-B85C-14E13C5EDDEB}" vid="{4A4E479F-7DC1-7E4B-B77E-515434DDD108}"/>
    </a:ext>
  </a:extLst>
</a:theme>
</file>

<file path=ppt/theme/theme6.xml><?xml version="1.0" encoding="utf-8"?>
<a:theme xmlns:a="http://schemas.openxmlformats.org/drawingml/2006/main" name="3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WSturm_Sandia_seminar_ver1 (Read-Only)" id="{DE4169DE-C82E-BE46-BDA2-B2523C40466E}" vid="{7F20F83F-B19F-9A40-98BB-1D3DCDB693DC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BSturm_theme1</Template>
  <TotalTime>1276</TotalTime>
  <Words>396</Words>
  <Application>Microsoft Macintosh PowerPoint</Application>
  <PresentationFormat>Widescreen</PresentationFormat>
  <Paragraphs>115</Paragraphs>
  <Slides>11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Arial</vt:lpstr>
      <vt:lpstr>Calibri</vt:lpstr>
      <vt:lpstr>BSturm_theme1</vt:lpstr>
      <vt:lpstr>1_Custom Design</vt:lpstr>
      <vt:lpstr>1_BSturm_theme1</vt:lpstr>
      <vt:lpstr>2_Custom Design</vt:lpstr>
      <vt:lpstr>2_BSturm_theme1</vt:lpstr>
      <vt:lpstr>3_Custom Design</vt:lpstr>
      <vt:lpstr>Project Luther: Predicting House Prices in Pleasanton, California</vt:lpstr>
      <vt:lpstr>Zillow house price data was scraped using Selenium and Beautiful Soup</vt:lpstr>
      <vt:lpstr>How accurately can I predict house prices for recently sold homes?</vt:lpstr>
      <vt:lpstr>After scraping, I had data from 500 houses </vt:lpstr>
      <vt:lpstr>The distribution of the sale price data showed some outliers</vt:lpstr>
      <vt:lpstr>The pair plot data indicates a few features are quit predictive of price</vt:lpstr>
      <vt:lpstr>The baseline model using one feature does a good job at predicting price</vt:lpstr>
      <vt:lpstr>Linear regression using all features does slightly better</vt:lpstr>
      <vt:lpstr>Also tried Lasso and Ridge regression, and Lasso gave way to slightly better scores</vt:lpstr>
      <vt:lpstr>The residual plots for the Lasso regression model suggest that the linear model performs well across all house prices</vt:lpstr>
      <vt:lpstr>Next steps</vt:lpstr>
    </vt:vector>
  </TitlesOfParts>
  <Company/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Predicting House Prices in Pleasanton, California</dc:title>
  <dc:creator>Benjamin Sturm</dc:creator>
  <cp:lastModifiedBy>Benjamin Sturm</cp:lastModifiedBy>
  <cp:revision>31</cp:revision>
  <dcterms:created xsi:type="dcterms:W3CDTF">2018-04-26T18:27:42Z</dcterms:created>
  <dcterms:modified xsi:type="dcterms:W3CDTF">2018-04-27T15:44:11Z</dcterms:modified>
</cp:coreProperties>
</file>